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9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36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802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hr-HR" smtClean="0"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476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8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10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Rezervirano mjesto teksta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898295" y="971253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“</a:t>
            </a:r>
            <a:endParaRPr lang="hr-HR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9330490" y="2613787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rtica s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Kartica s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8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9334033" y="3316513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”</a:t>
            </a:r>
            <a:endParaRPr lang="hr-HR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898295" y="971253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“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čno ili neto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10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3" name="Rezervirano mjesto teksta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Ravni poveznik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zervirano mjesto teksta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Rezervirano mjesto teksta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Rezervirano mjesto teksta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Rezervirano mjesto teksta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Rezervirano mjesto teksta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4" name="Rezervirano mjesto teksta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9" name="Rezervirano mjesto slike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  <p:sp>
        <p:nvSpPr>
          <p:cNvPr id="30" name="Rezervirano mjesto slike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  <p:sp>
        <p:nvSpPr>
          <p:cNvPr id="31" name="Rezervirano mjesto slike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  <p:cxnSp>
        <p:nvCxnSpPr>
          <p:cNvPr id="17" name="Ravni poveznik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7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7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a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5" name="Elipsa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Elipsa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7" name="Elipsa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8" name="Elipsa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dirty="0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hr-HR" smtClean="0"/>
              <a:t>13.1.2017.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6600" dirty="0"/>
              <a:t>Pravilnik o kriterijima za izricanje pedagoških mjera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hr-HR" b="0" i="0" dirty="0">
                <a:solidFill>
                  <a:srgbClr val="F5A408"/>
                </a:solidFill>
              </a:rPr>
              <a:t>Osnovna Škola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35960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EBEBEB"/>
                </a:solidFill>
              </a:rPr>
              <a:t>Izricanje pedagoške mjere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8947522" cy="4434354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Prije izricanja pedagoške mjere </a:t>
            </a:r>
            <a:r>
              <a:rPr lang="hr-HR" u="sng" dirty="0"/>
              <a:t>odgojno-obrazovni radnici škole dužni su međusobno se konzultirati, kontaktirati roditelja učenika</a:t>
            </a:r>
            <a:r>
              <a:rPr lang="hr-HR" dirty="0"/>
              <a:t>, a ako je potrebno </a:t>
            </a:r>
            <a:r>
              <a:rPr lang="hr-HR" b="1" u="sng" dirty="0"/>
              <a:t>mogu se konzultirati i sa školskim liječnikom, drugim stručnjakom ili nadležnim centrom za socijalnu skrb </a:t>
            </a:r>
            <a:r>
              <a:rPr lang="hr-HR" dirty="0"/>
              <a:t>radi upoznavanja osobina i mogućnosti učenika te uklanjanja uzroka koji sprečavaju ili otežavaju njihov pravilan razvoj kako bi se ublažili rizični i pojačali zaštitni čimbenici u razvoju učenika.</a:t>
            </a:r>
          </a:p>
          <a:p>
            <a:r>
              <a:rPr lang="hr-HR" b="1" dirty="0"/>
              <a:t>U obrazloženju pedagoške mjere </a:t>
            </a:r>
            <a:r>
              <a:rPr lang="hr-HR" dirty="0"/>
              <a:t>navest će se mjesto, vrijeme i način na koji je </a:t>
            </a:r>
            <a:r>
              <a:rPr lang="hr-HR" b="1" u="sng" dirty="0"/>
              <a:t>došlo do neprihvatljivog ponašanja te posljedice koje su nastupile ili su mogle nastupiti</a:t>
            </a:r>
            <a:r>
              <a:rPr lang="hr-HR" dirty="0"/>
              <a:t>. Obrazloženje mora sadržavati i podatke o prethodno poduzetim preventivnim mjerama te prijedloge za pružanje pomoći i potpore učeniku s </a:t>
            </a:r>
            <a:r>
              <a:rPr lang="hr-HR" b="1" u="sng" dirty="0"/>
              <a:t>ciljem otklanjanja uzroka neprihvatljivog ponašanja</a:t>
            </a:r>
            <a:r>
              <a:rPr lang="hr-HR" dirty="0"/>
              <a:t>.</a:t>
            </a:r>
          </a:p>
          <a:p>
            <a:r>
              <a:rPr lang="hr-HR" dirty="0"/>
              <a:t>Učeniku kojemu je već izrečena </a:t>
            </a:r>
            <a:r>
              <a:rPr lang="hr-HR" b="1" dirty="0"/>
              <a:t>pedagoška mjera opomene ili ukora</a:t>
            </a:r>
            <a:r>
              <a:rPr lang="hr-HR" dirty="0"/>
              <a:t> ponavlja se prethodno izrečena pedagoška mjera u slučaju neprihvatljivog ponašanja manje ili iste težine </a:t>
            </a:r>
            <a:r>
              <a:rPr lang="hr-HR" b="1" dirty="0"/>
              <a:t>za koje mu još nije izrečena pedagoška mjera</a:t>
            </a:r>
            <a:r>
              <a:rPr lang="hr-HR" dirty="0"/>
              <a:t>. </a:t>
            </a:r>
            <a:r>
              <a:rPr lang="hr-HR" b="1" u="sng" dirty="0"/>
              <a:t>Ista pedagoška mjera može se izreći najviše dva puta </a:t>
            </a:r>
            <a:r>
              <a:rPr lang="hr-HR" b="1" dirty="0"/>
              <a:t>tijekom školske godine</a:t>
            </a:r>
            <a:r>
              <a:rPr lang="hr-HR" dirty="0"/>
              <a:t>. U slučaju da se učenik ponovno neprihvatljivo ponaša, izriče se pedagoška mjera sljedeće težine. </a:t>
            </a:r>
          </a:p>
          <a:p>
            <a:r>
              <a:rPr lang="hr-HR" dirty="0"/>
              <a:t>Učeniku se izriče sljedeća teža mjera u slučaju </a:t>
            </a:r>
            <a:r>
              <a:rPr lang="hr-HR" b="1" u="sng" dirty="0"/>
              <a:t>ponavljanja neprihvatljivog ponašanja za koju mu je već izrečena pedagoška mjera</a:t>
            </a:r>
          </a:p>
        </p:txBody>
      </p:sp>
      <p:sp>
        <p:nvSpPr>
          <p:cNvPr id="5" name="Rezervirano mjesto podnožja 6"/>
          <p:cNvSpPr>
            <a:spLocks noGrp="1"/>
          </p:cNvSpPr>
          <p:nvPr>
            <p:ph type="ftr" sz="quarter" idx="11"/>
          </p:nvPr>
        </p:nvSpPr>
        <p:spPr>
          <a:xfrm rot="5400000">
            <a:off x="9854209" y="3158062"/>
            <a:ext cx="3859795" cy="304801"/>
          </a:xfrm>
        </p:spPr>
        <p:txBody>
          <a:bodyPr/>
          <a:lstStyle/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</a:p>
        </p:txBody>
      </p:sp>
    </p:spTree>
    <p:extLst>
      <p:ext uri="{BB962C8B-B14F-4D97-AF65-F5344CB8AC3E}">
        <p14:creationId xmlns:p14="http://schemas.microsoft.com/office/powerpoint/2010/main" val="709918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ct val="0"/>
              </a:spcBef>
              <a:buNone/>
            </a:pPr>
            <a:r>
              <a:rPr lang="hr-HR" sz="4000" b="0" i="0" dirty="0">
                <a:solidFill>
                  <a:srgbClr val="EBEBEB"/>
                </a:solidFill>
                <a:latin typeface="Century Gothic"/>
              </a:rPr>
              <a:t>Pitanja?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Hvala na pažnji</a:t>
            </a:r>
          </a:p>
        </p:txBody>
      </p:sp>
      <p:sp>
        <p:nvSpPr>
          <p:cNvPr id="5" name="Rezervirano mjesto podnožja 6"/>
          <p:cNvSpPr txBox="1">
            <a:spLocks/>
          </p:cNvSpPr>
          <p:nvPr/>
        </p:nvSpPr>
        <p:spPr>
          <a:xfrm rot="5400000">
            <a:off x="9854209" y="315806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400" b="1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  <a:endParaRPr lang="hr-HR" sz="1400" b="1" dirty="0">
              <a:solidFill>
                <a:schemeClr val="accent6">
                  <a:alpha val="82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8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Svrha pedagoške mjere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5A408"/>
              </a:buClr>
              <a:buFont typeface="Wingdings 3"/>
              <a:buChar char=""/>
            </a:pPr>
            <a:r>
              <a:rPr lang="hr-HR" dirty="0"/>
              <a:t>Svrha izricanja pedagoške mjere je da se njezinim izricanjem:</a:t>
            </a:r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dirty="0"/>
              <a:t>utječe na promjenu ponašanja učenika </a:t>
            </a:r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dirty="0"/>
              <a:t>da bude poticaj na odgovorno i primjerno ponašanje drugim učenicima. </a:t>
            </a:r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dirty="0"/>
              <a:t>potaknuti učenike na preuzimanje odgovornosti </a:t>
            </a:r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dirty="0"/>
              <a:t>usvajanje pozitivnog odnosa prema školskim obvezama i okruženju</a:t>
            </a:r>
            <a:endParaRPr lang="hr-HR" sz="1600" b="0" i="0" dirty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5" name="Rezervirano mjesto podnožja 6"/>
          <p:cNvSpPr txBox="1">
            <a:spLocks/>
          </p:cNvSpPr>
          <p:nvPr/>
        </p:nvSpPr>
        <p:spPr>
          <a:xfrm rot="5400000">
            <a:off x="9854209" y="315806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</a:p>
        </p:txBody>
      </p:sp>
    </p:spTree>
    <p:extLst>
      <p:ext uri="{BB962C8B-B14F-4D97-AF65-F5344CB8AC3E}">
        <p14:creationId xmlns:p14="http://schemas.microsoft.com/office/powerpoint/2010/main" val="19485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Pedagoške mjere u osnovnoj školi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Pedagoške mjere za koje se utvrđuju kriteriji u osnovnoj školi su: </a:t>
            </a:r>
          </a:p>
          <a:p>
            <a:pPr lvl="1"/>
            <a:r>
              <a:rPr lang="hr-HR" dirty="0"/>
              <a:t>opomena, </a:t>
            </a:r>
          </a:p>
          <a:p>
            <a:pPr lvl="1"/>
            <a:r>
              <a:rPr lang="hr-HR" dirty="0"/>
              <a:t>ukor, </a:t>
            </a:r>
          </a:p>
          <a:p>
            <a:pPr lvl="1"/>
            <a:r>
              <a:rPr lang="hr-HR" dirty="0"/>
              <a:t>strogi ukor </a:t>
            </a:r>
          </a:p>
          <a:p>
            <a:pPr lvl="1"/>
            <a:r>
              <a:rPr lang="hr-HR" dirty="0"/>
              <a:t>preseljenje u drugu školu</a:t>
            </a:r>
          </a:p>
          <a:p>
            <a:pPr lvl="0">
              <a:buClr>
                <a:srgbClr val="F5A408"/>
              </a:buClr>
            </a:pPr>
            <a:r>
              <a:rPr lang="hr-HR" dirty="0">
                <a:solidFill>
                  <a:prstClr val="white"/>
                </a:solidFill>
              </a:rPr>
              <a:t>Pedagoške mjere izriču se zbog </a:t>
            </a:r>
            <a:r>
              <a:rPr lang="hr-HR" b="1" dirty="0">
                <a:solidFill>
                  <a:prstClr val="white"/>
                </a:solidFill>
              </a:rPr>
              <a:t>povrede dužnosti, neispunjavanja obveza, nasilničkog ponašanja i drugih neprimjerenih ponašanja.</a:t>
            </a:r>
          </a:p>
          <a:p>
            <a:pPr lvl="0">
              <a:buClr>
                <a:srgbClr val="F5A408"/>
              </a:buClr>
            </a:pPr>
            <a:r>
              <a:rPr lang="hr-HR" dirty="0"/>
              <a:t>Kriteriji na temelju kojih se izriče pedagoška mjera su takvi da </a:t>
            </a:r>
            <a:r>
              <a:rPr lang="hr-HR" b="1" dirty="0"/>
              <a:t>potaknu učenika na odustajanje od neprihvatljivih oblika ponašanja </a:t>
            </a:r>
            <a:r>
              <a:rPr lang="hr-HR" dirty="0"/>
              <a:t>i usvajanje prihvatljivih oblika ponašanja, u skladu s pravilima i kućnim redom škole</a:t>
            </a:r>
          </a:p>
        </p:txBody>
      </p:sp>
      <p:sp>
        <p:nvSpPr>
          <p:cNvPr id="5" name="Rezervirano mjesto podnožja 6"/>
          <p:cNvSpPr txBox="1">
            <a:spLocks/>
          </p:cNvSpPr>
          <p:nvPr/>
        </p:nvSpPr>
        <p:spPr>
          <a:xfrm rot="5400000">
            <a:off x="9854209" y="315806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400" b="1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  <a:endParaRPr lang="hr-HR" sz="1400" b="1" dirty="0">
              <a:solidFill>
                <a:schemeClr val="accent6">
                  <a:alpha val="82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4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Lakša neprihvatljiva ponašanja: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0647" y="1380565"/>
            <a:ext cx="11161059" cy="3823447"/>
          </a:xfrm>
        </p:spPr>
        <p:txBody>
          <a:bodyPr>
            <a:normAutofit fontScale="92500"/>
          </a:bodyPr>
          <a:lstStyle/>
          <a:p>
            <a:r>
              <a:rPr lang="hr-HR" sz="1800" dirty="0"/>
              <a:t>ometanje odgojno-obrazovnoga rada (npr. izazivanje nereda, stvaranje buke, pričanje nakon usmene opomene učitelja/nastavnika ili dovikivanje tijekom odgojnoobrazovnoga rada);</a:t>
            </a:r>
          </a:p>
          <a:p>
            <a:r>
              <a:rPr lang="hr-HR" sz="1800" dirty="0"/>
              <a:t>onečišćenje školskoga prostora i okoliša (npr. bacanje smeća izvan koševa za otpatke);</a:t>
            </a:r>
          </a:p>
          <a:p>
            <a:r>
              <a:rPr lang="hr-HR" sz="1800" dirty="0"/>
              <a:t>oštećivanje imovine u prostorima škole nanošenjem manje štete (npr. šaranje, urezivanje u namještaj);</a:t>
            </a:r>
          </a:p>
          <a:p>
            <a:r>
              <a:rPr lang="hr-HR" sz="1800" dirty="0"/>
              <a:t>nedopušteno korištenje informacijsko-komunikacijskih uređaja tijekom odgojnoobrazovnoga rada;</a:t>
            </a:r>
          </a:p>
          <a:p>
            <a:r>
              <a:rPr lang="hr-HR" sz="1800" dirty="0"/>
              <a:t>pomaganje ili poticanje ulaska neovlaštenih osoba u školski prostor;</a:t>
            </a:r>
          </a:p>
          <a:p>
            <a:r>
              <a:rPr lang="hr-HR" sz="1800" dirty="0"/>
              <a:t>poticanje drugih učenika na neprihvatljiva ponašanja;</a:t>
            </a:r>
          </a:p>
          <a:p>
            <a:r>
              <a:rPr lang="hr-HR" sz="1800" dirty="0"/>
              <a:t>uznemiravanje učenika ili radnika škole odnosno aktivnosti koje izazivaju nelagodu u drugih osoba, nakon što je učenik na to upozoren;</a:t>
            </a:r>
          </a:p>
          <a:p>
            <a:r>
              <a:rPr lang="hr-HR" sz="1800" dirty="0"/>
              <a:t>korištenje nedopuštenih izvora podataka u svrhu prepisivanja.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46110" y="5501207"/>
            <a:ext cx="107569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Nakon </a:t>
            </a:r>
            <a:r>
              <a:rPr lang="hr-HR" u="sng" dirty="0"/>
              <a:t>drugog evidentiranog lakšeg neprihvatljivog ponašanja </a:t>
            </a:r>
            <a:r>
              <a:rPr lang="hr-HR" dirty="0"/>
              <a:t>ili više od 0,5% nastavnih sati od ukupnoga broja sati u koje je trebao biti uključen tijekom nastavne godine </a:t>
            </a:r>
            <a:r>
              <a:rPr lang="hr-HR" i="1" u="sng" dirty="0"/>
              <a:t>(više od 5 neopravdanih sati</a:t>
            </a:r>
            <a:r>
              <a:rPr lang="hr-HR" dirty="0"/>
              <a:t>) slijedi </a:t>
            </a:r>
            <a:r>
              <a:rPr lang="hr-HR" sz="2400" b="1" i="1" dirty="0">
                <a:latin typeface="Verdana" panose="020B0604030504040204" pitchFamily="34" charset="0"/>
              </a:rPr>
              <a:t>pedagoška mjera opomene!</a:t>
            </a:r>
            <a:endParaRPr lang="hr-HR" b="1" i="1" dirty="0"/>
          </a:p>
          <a:p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>
          <a:xfrm rot="5400000">
            <a:off x="9854209" y="3158062"/>
            <a:ext cx="3859795" cy="304801"/>
          </a:xfrm>
        </p:spPr>
        <p:txBody>
          <a:bodyPr/>
          <a:lstStyle/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</a:p>
        </p:txBody>
      </p:sp>
    </p:spTree>
    <p:extLst>
      <p:ext uri="{BB962C8B-B14F-4D97-AF65-F5344CB8AC3E}">
        <p14:creationId xmlns:p14="http://schemas.microsoft.com/office/powerpoint/2010/main" val="332278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Teža neprihvatljiva ponašanja: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0647" y="1380565"/>
            <a:ext cx="11161059" cy="3823447"/>
          </a:xfrm>
        </p:spPr>
        <p:txBody>
          <a:bodyPr>
            <a:normAutofit fontScale="92500" lnSpcReduction="20000"/>
          </a:bodyPr>
          <a:lstStyle/>
          <a:p>
            <a:r>
              <a:rPr lang="hr-HR" sz="1800" dirty="0"/>
              <a:t>ometanje odgojno-obrazovnoga rada na način da je onemogućeno njegovo daljnje izvođenje;</a:t>
            </a:r>
          </a:p>
          <a:p>
            <a:r>
              <a:rPr lang="hr-HR" sz="1800" dirty="0"/>
              <a:t>povreda dostojanstva druge osobe omalovažavanjem, vrijeđanjem ili širenjem neistina i glasina;</a:t>
            </a:r>
          </a:p>
          <a:p>
            <a:r>
              <a:rPr lang="hr-HR" sz="1800" dirty="0"/>
              <a:t>unošenje ili konzumiranje </a:t>
            </a:r>
            <a:r>
              <a:rPr lang="hr-HR" sz="1800" dirty="0" err="1"/>
              <a:t>psihoaktivnih</a:t>
            </a:r>
            <a:r>
              <a:rPr lang="hr-HR" sz="1800" dirty="0"/>
              <a:t> sredstava u prostor škole ;</a:t>
            </a:r>
          </a:p>
          <a:p>
            <a:r>
              <a:rPr lang="hr-HR" sz="1800" dirty="0"/>
              <a:t>dovođenje ili pomaganje prilikom dolaska neovlaštenim osobama koje su nanijele štetu osobama ili imovini u prostoru škole ili na drugome mjestu gdje se održava odgojno-obrazovni rad;</a:t>
            </a:r>
          </a:p>
          <a:p>
            <a:r>
              <a:rPr lang="hr-HR" sz="1800" dirty="0"/>
              <a:t>namjerno uništavanje imovine nanošenjem veće štete u prostoru škole;</a:t>
            </a:r>
          </a:p>
          <a:p>
            <a:r>
              <a:rPr lang="hr-HR" sz="1800" dirty="0"/>
              <a:t>prikrivanje nasilnih oblika ponašanja;</a:t>
            </a:r>
          </a:p>
          <a:p>
            <a:r>
              <a:rPr lang="hr-HR" sz="1800" dirty="0"/>
              <a:t>udaranje, sudjelovanje u tučnjavi i druga ponašanja koja mogu ugroziti sigurnost samog učenika ili druge osobe, ali bez težih posljedica;</a:t>
            </a:r>
          </a:p>
          <a:p>
            <a:r>
              <a:rPr lang="hr-HR" sz="1800" dirty="0"/>
              <a:t>korištenje ili zlouporaba podataka drugog učenika iz pedagoške dokumentacije;</a:t>
            </a:r>
          </a:p>
          <a:p>
            <a:r>
              <a:rPr lang="hr-HR" sz="1800" dirty="0"/>
              <a:t>klađenje ili kockanje u prostorima škole; </a:t>
            </a:r>
          </a:p>
          <a:p>
            <a:r>
              <a:rPr lang="hr-HR" sz="1800" dirty="0"/>
              <a:t>prisvajanje tuđe stvari.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46110" y="5501207"/>
            <a:ext cx="107569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Zbog </a:t>
            </a:r>
            <a:r>
              <a:rPr lang="hr-HR" u="sng" dirty="0"/>
              <a:t>težeg neprihvatljivog ponašanja </a:t>
            </a:r>
            <a:r>
              <a:rPr lang="hr-HR" dirty="0"/>
              <a:t>ili više od 1% nastavnih sati od ukupnoga broja sati u koje je trebao biti uključen tijekom nastavne godine </a:t>
            </a:r>
            <a:r>
              <a:rPr lang="hr-HR" i="1" u="sng" dirty="0"/>
              <a:t>(više od 10 neopravdanih sati</a:t>
            </a:r>
            <a:r>
              <a:rPr lang="hr-HR" dirty="0"/>
              <a:t>) slijedi </a:t>
            </a:r>
            <a:r>
              <a:rPr lang="hr-HR" sz="2400" b="1" i="1" dirty="0">
                <a:latin typeface="Verdana" panose="020B0604030504040204" pitchFamily="34" charset="0"/>
              </a:rPr>
              <a:t>pedagoška mjera ukora!</a:t>
            </a:r>
            <a:endParaRPr lang="hr-HR" b="1" i="1" dirty="0"/>
          </a:p>
          <a:p>
            <a:endParaRPr lang="hr-HR" dirty="0"/>
          </a:p>
        </p:txBody>
      </p:sp>
      <p:sp>
        <p:nvSpPr>
          <p:cNvPr id="7" name="Rezervirano mjesto podnožja 6"/>
          <p:cNvSpPr txBox="1">
            <a:spLocks/>
          </p:cNvSpPr>
          <p:nvPr/>
        </p:nvSpPr>
        <p:spPr>
          <a:xfrm rot="5400000">
            <a:off x="9854209" y="315806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400" b="1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  <a:endParaRPr lang="hr-HR" sz="1400" b="1" dirty="0">
              <a:solidFill>
                <a:schemeClr val="accent6">
                  <a:alpha val="82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50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Teška neprihvatljiva ponašanja: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0647" y="1380565"/>
            <a:ext cx="11255188" cy="3823447"/>
          </a:xfrm>
        </p:spPr>
        <p:txBody>
          <a:bodyPr>
            <a:normAutofit fontScale="92500" lnSpcReduction="20000"/>
          </a:bodyPr>
          <a:lstStyle/>
          <a:p>
            <a:r>
              <a:rPr lang="hr-HR" sz="1800" dirty="0"/>
              <a:t>izazivanje i poticanje nasilnog ponašanja (npr. prenošenje netočnih informacija koje su povod za nasilno ponašanje, skandiranje prije ili tijekom nasilnog ponašanja, snimanje događaja koji uključuje nasilno ponašanje i sl.);</a:t>
            </a:r>
          </a:p>
          <a:p>
            <a:r>
              <a:rPr lang="hr-HR" sz="1800" dirty="0"/>
              <a:t>nasilno ponašanje koje nije rezultiralo težim posljedicama;</a:t>
            </a:r>
          </a:p>
          <a:p>
            <a:r>
              <a:rPr lang="hr-HR" sz="1800" dirty="0"/>
              <a:t>krivotvorenje ispričnica ili ispitnih materijala;</a:t>
            </a:r>
          </a:p>
          <a:p>
            <a:r>
              <a:rPr lang="hr-HR" sz="1800" dirty="0"/>
              <a:t>neovlašteno korištenje tuđih podataka za pristup elektroničkim bazama podataka škole bez njihove izmjene;</a:t>
            </a:r>
          </a:p>
          <a:p>
            <a:r>
              <a:rPr lang="hr-HR" sz="1800" dirty="0"/>
              <a:t>krađa tuđe stvari;</a:t>
            </a:r>
          </a:p>
          <a:p>
            <a:r>
              <a:rPr lang="hr-HR" sz="1800" dirty="0"/>
              <a:t>poticanje grupnoga govora mržnje;</a:t>
            </a:r>
          </a:p>
          <a:p>
            <a:r>
              <a:rPr lang="hr-HR" sz="1800" dirty="0"/>
              <a:t>uništavanje službene dokumentacije škole;</a:t>
            </a:r>
          </a:p>
          <a:p>
            <a:r>
              <a:rPr lang="hr-HR" sz="1800" dirty="0"/>
              <a:t>prisila drugog učenika na neprihvatljivo ponašanje ili iznuda drugog učenika (npr. iznuđivanje novca);</a:t>
            </a:r>
          </a:p>
          <a:p>
            <a:r>
              <a:rPr lang="hr-HR" sz="1800" dirty="0"/>
              <a:t>unošenje oružja i opasnih predmeta u prostor škole ili drugdje gdje se održava odgojno-obrazovni rad.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46110" y="5501207"/>
            <a:ext cx="107569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Zbog </a:t>
            </a:r>
            <a:r>
              <a:rPr lang="hr-HR" u="sng" dirty="0"/>
              <a:t>teškog neprihvatljivog ponašanja </a:t>
            </a:r>
            <a:r>
              <a:rPr lang="hr-HR" dirty="0"/>
              <a:t>ili više od 1,5% nastavnih sati od ukupnoga broja sati u koje je trebao biti uključen tijekom nastavne godine </a:t>
            </a:r>
            <a:r>
              <a:rPr lang="hr-HR" i="1" u="sng" dirty="0"/>
              <a:t>(više od 15 neopravdanih sati</a:t>
            </a:r>
            <a:r>
              <a:rPr lang="hr-HR" dirty="0"/>
              <a:t>) slijedi </a:t>
            </a:r>
            <a:r>
              <a:rPr lang="hr-HR" sz="2400" b="1" i="1" dirty="0">
                <a:latin typeface="Verdana" panose="020B0604030504040204" pitchFamily="34" charset="0"/>
              </a:rPr>
              <a:t>pedagoška mjera strogog ukora!</a:t>
            </a:r>
            <a:endParaRPr lang="hr-HR" b="1" i="1" dirty="0"/>
          </a:p>
          <a:p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>
          <a:xfrm rot="5400000">
            <a:off x="9854209" y="3158062"/>
            <a:ext cx="3859795" cy="304801"/>
          </a:xfrm>
        </p:spPr>
        <p:txBody>
          <a:bodyPr/>
          <a:lstStyle/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</a:p>
        </p:txBody>
      </p:sp>
    </p:spTree>
    <p:extLst>
      <p:ext uri="{BB962C8B-B14F-4D97-AF65-F5344CB8AC3E}">
        <p14:creationId xmlns:p14="http://schemas.microsoft.com/office/powerpoint/2010/main" val="401639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541842" cy="1400530"/>
          </a:xfrm>
        </p:spPr>
        <p:txBody>
          <a:bodyPr/>
          <a:lstStyle/>
          <a:p>
            <a:r>
              <a:rPr lang="hr-HR" dirty="0"/>
              <a:t>Osobito teška neprihvatljiva ponašanja: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0647" y="1380565"/>
            <a:ext cx="11255188" cy="3823447"/>
          </a:xfrm>
        </p:spPr>
        <p:txBody>
          <a:bodyPr>
            <a:normAutofit/>
          </a:bodyPr>
          <a:lstStyle/>
          <a:p>
            <a:r>
              <a:rPr lang="hr-HR" sz="1800" dirty="0"/>
              <a:t>krivotvorenje pisane ili elektroničke službene dokumentacije škole;</a:t>
            </a:r>
          </a:p>
          <a:p>
            <a:r>
              <a:rPr lang="hr-HR" sz="1800" dirty="0"/>
              <a:t>objavljivanje materijala elektroničkim ili drugim putem, a koji za posljedicu imaju povredu ugleda, časti i dostojanstva druge osobe;</a:t>
            </a:r>
          </a:p>
          <a:p>
            <a:r>
              <a:rPr lang="hr-HR" sz="1800" dirty="0"/>
              <a:t>teška krađa odnosno krađa počinjena na opasan ili drzak način, obijanjem, provaljivanjem ili svladavanjem prepreka da se dođe do stvari;</a:t>
            </a:r>
          </a:p>
          <a:p>
            <a:r>
              <a:rPr lang="hr-HR" sz="1800" dirty="0"/>
              <a:t>ugrožavanje sigurnosti učenika ili radnika škole korištenjem oružja ili opasnih predmeta u prostoru škole ili na drugome mjestu gdje se održava odgojno-obrazovni rad;</a:t>
            </a:r>
          </a:p>
          <a:p>
            <a:r>
              <a:rPr lang="hr-HR" sz="1800" dirty="0"/>
              <a:t>nasilno ponašanje koje je rezultiralo teškim emocionalnim ili fizičkim posljedicama za drugu osobu.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46110" y="5501207"/>
            <a:ext cx="1075699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Zbog </a:t>
            </a:r>
            <a:r>
              <a:rPr lang="hr-HR" u="sng" dirty="0"/>
              <a:t>osobito teškog neprihvatljivog ponašanja </a:t>
            </a:r>
            <a:r>
              <a:rPr lang="hr-HR" dirty="0"/>
              <a:t>ili više od 2% nastavnih sati od ukupnoga broja sati u koje je trebao biti uključen tijekom nastavne godine </a:t>
            </a:r>
            <a:r>
              <a:rPr lang="hr-HR" i="1" u="sng" dirty="0"/>
              <a:t>(više od 20 neopravdanih sati</a:t>
            </a:r>
            <a:r>
              <a:rPr lang="hr-HR" dirty="0"/>
              <a:t>) slijedi </a:t>
            </a:r>
            <a:r>
              <a:rPr lang="hr-HR" sz="2400" b="1" i="1" dirty="0">
                <a:latin typeface="Verdana" panose="020B0604030504040204" pitchFamily="34" charset="0"/>
              </a:rPr>
              <a:t>pedagoška mjera preseljenja u drugu školu!</a:t>
            </a:r>
            <a:endParaRPr lang="hr-HR" b="1" i="1" dirty="0"/>
          </a:p>
          <a:p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>
          <a:xfrm rot="5400000">
            <a:off x="9854209" y="3158062"/>
            <a:ext cx="3859795" cy="304801"/>
          </a:xfrm>
        </p:spPr>
        <p:txBody>
          <a:bodyPr/>
          <a:lstStyle/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</a:p>
        </p:txBody>
      </p:sp>
    </p:spTree>
    <p:extLst>
      <p:ext uri="{BB962C8B-B14F-4D97-AF65-F5344CB8AC3E}">
        <p14:creationId xmlns:p14="http://schemas.microsoft.com/office/powerpoint/2010/main" val="73452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Neopravdani izostanci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03312" y="1380565"/>
            <a:ext cx="9304712" cy="4953000"/>
          </a:xfrm>
        </p:spPr>
        <p:txBody>
          <a:bodyPr>
            <a:normAutofit fontScale="92500" lnSpcReduction="10000"/>
          </a:bodyPr>
          <a:lstStyle/>
          <a:p>
            <a:r>
              <a:rPr lang="hr-HR" sz="1900" b="1" i="1" u="sng" dirty="0"/>
              <a:t>Neopravdanim izostankom smatra se izostanak koji nije odobren ili opravdan sukladno navedenom:</a:t>
            </a:r>
          </a:p>
          <a:p>
            <a:pPr lvl="1"/>
            <a:r>
              <a:rPr lang="hr-HR" sz="1800" dirty="0"/>
              <a:t>Roditelj može, </a:t>
            </a:r>
            <a:r>
              <a:rPr lang="hr-HR" sz="1800" b="1" dirty="0"/>
              <a:t>više puta godišnje</a:t>
            </a:r>
            <a:r>
              <a:rPr lang="hr-HR" sz="1800" dirty="0"/>
              <a:t>, opravdati izostanak svoga djeteta </a:t>
            </a:r>
            <a:r>
              <a:rPr lang="hr-HR" sz="1800" b="1" dirty="0"/>
              <a:t>u trajanju do tri radna dana</a:t>
            </a:r>
            <a:r>
              <a:rPr lang="hr-HR" sz="1800" dirty="0"/>
              <a:t>, a za koje nije pravodobno podnesen zahtjev za odobrenjem.</a:t>
            </a:r>
          </a:p>
          <a:p>
            <a:pPr lvl="1"/>
            <a:r>
              <a:rPr lang="hr-HR" sz="1800" dirty="0"/>
              <a:t>Opravdanost izostanka s nastave </a:t>
            </a:r>
            <a:r>
              <a:rPr lang="hr-HR" sz="1800" b="1" dirty="0"/>
              <a:t>zbog zdravstvenih razloga u trajanju duljem od tri radna dana </a:t>
            </a:r>
            <a:r>
              <a:rPr lang="hr-HR" sz="1800" dirty="0"/>
              <a:t>uzastopno dokazuje se </a:t>
            </a:r>
            <a:r>
              <a:rPr lang="hr-HR" sz="1800" b="1" dirty="0"/>
              <a:t>liječničkom potvrdom</a:t>
            </a:r>
            <a:r>
              <a:rPr lang="hr-HR" sz="1800" dirty="0"/>
              <a:t>.</a:t>
            </a:r>
          </a:p>
          <a:p>
            <a:pPr lvl="1"/>
            <a:r>
              <a:rPr lang="hr-HR" sz="1800" dirty="0"/>
              <a:t>Izostanak učenika s nastave može se opravdati i </a:t>
            </a:r>
            <a:r>
              <a:rPr lang="hr-HR" sz="1800" b="1" dirty="0"/>
              <a:t>odgovarajućom potvrdom nadležne institucije, ustanove ili druge nadležne fizičke ili pravne osobe </a:t>
            </a:r>
            <a:endParaRPr lang="hr-HR" sz="1700" b="1" u="sng" dirty="0"/>
          </a:p>
          <a:p>
            <a:r>
              <a:rPr lang="hr-HR" b="1" u="sng" dirty="0"/>
              <a:t>Izostanak s nastave, u slučaju pravodobnog zahtjeva roditelja, može (unaprijed) odobriti uz </a:t>
            </a:r>
            <a:r>
              <a:rPr lang="hr-HR" b="1" dirty="0"/>
              <a:t>pravodobno podnesen zahtjev:</a:t>
            </a:r>
          </a:p>
          <a:p>
            <a:pPr marL="457200" lvl="1" indent="0">
              <a:buNone/>
            </a:pPr>
            <a:r>
              <a:rPr lang="hr-HR" dirty="0"/>
              <a:t>– učitelj/nastavnik za izostanak tijekom nastavnoga dana,</a:t>
            </a:r>
          </a:p>
          <a:p>
            <a:pPr marL="457200" lvl="1" indent="0">
              <a:buNone/>
            </a:pPr>
            <a:r>
              <a:rPr lang="hr-HR" dirty="0"/>
              <a:t>– razrednik za izostanak do tri (pojedinačna ili uzastopna) radna dana,</a:t>
            </a:r>
          </a:p>
          <a:p>
            <a:pPr marL="457200" lvl="1" indent="0">
              <a:buNone/>
            </a:pPr>
            <a:r>
              <a:rPr lang="hr-HR" dirty="0"/>
              <a:t>– ravnatelj za izostanak do sedam (uzastopnih) radnih dana,</a:t>
            </a:r>
          </a:p>
          <a:p>
            <a:pPr marL="457200" lvl="1" indent="0">
              <a:buNone/>
            </a:pPr>
            <a:r>
              <a:rPr lang="hr-HR" dirty="0"/>
              <a:t>– učiteljsko/nastavničko vijeće za izostanak do petnaest (uzastopnih) radnih dana.</a:t>
            </a:r>
          </a:p>
          <a:p>
            <a:pPr indent="-285750"/>
            <a:r>
              <a:rPr lang="hr-HR" dirty="0"/>
              <a:t>Načini </a:t>
            </a:r>
            <a:r>
              <a:rPr lang="hr-HR" b="1" dirty="0"/>
              <a:t>opravdavanja izostanaka učenika, rokovi za dostavu ispričnica</a:t>
            </a:r>
            <a:r>
              <a:rPr lang="hr-HR" dirty="0"/>
              <a:t>, kao i primjereni rok javljanja o razlogu izostanka uređuju se </a:t>
            </a:r>
            <a:r>
              <a:rPr lang="hr-HR" b="1" dirty="0"/>
              <a:t>statutom škole</a:t>
            </a:r>
            <a:r>
              <a:rPr lang="hr-HR" dirty="0"/>
              <a:t>.</a:t>
            </a:r>
          </a:p>
          <a:p>
            <a:pPr marL="457200" lvl="1" indent="0">
              <a:buNone/>
            </a:pPr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>
          <a:xfrm rot="5400000">
            <a:off x="9854209" y="3158062"/>
            <a:ext cx="3859795" cy="304801"/>
          </a:xfrm>
        </p:spPr>
        <p:txBody>
          <a:bodyPr/>
          <a:lstStyle/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www.ucenici.com</a:t>
            </a:r>
          </a:p>
        </p:txBody>
      </p:sp>
    </p:spTree>
    <p:extLst>
      <p:ext uri="{BB962C8B-B14F-4D97-AF65-F5344CB8AC3E}">
        <p14:creationId xmlns:p14="http://schemas.microsoft.com/office/powerpoint/2010/main" val="129705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EBEBEB"/>
                </a:solidFill>
              </a:rPr>
              <a:t>Izricanje pedagoške mjere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10174288" cy="4195763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Prije izricanja mjere učeniku se mora </a:t>
            </a:r>
            <a:r>
              <a:rPr lang="hr-HR" b="1" dirty="0"/>
              <a:t>omogućiti savjetovanje s odgojno-obrazovnim radnikom te izjašnjavanje o činjenicama i okolnostima </a:t>
            </a:r>
            <a:r>
              <a:rPr lang="hr-HR" dirty="0"/>
              <a:t>koje su važne za donošenje odluke o opravdanosti izricanja pedagoške mjere. </a:t>
            </a:r>
            <a:r>
              <a:rPr lang="hr-HR" b="1" dirty="0"/>
              <a:t>Roditelj mora biti informiran o neprihvatljivom ponašanju</a:t>
            </a:r>
            <a:r>
              <a:rPr lang="hr-HR" dirty="0"/>
              <a:t>, načinu prikupljanja informacija, prikupljenim informacijama koje su važne za donošenje odluke o izricanju pedagoške mjere.</a:t>
            </a:r>
          </a:p>
          <a:p>
            <a:r>
              <a:rPr lang="hr-HR" b="1" dirty="0"/>
              <a:t>Mjera se može izreći i bez izjašnjavanja učenika,</a:t>
            </a:r>
            <a:r>
              <a:rPr lang="hr-HR" dirty="0"/>
              <a:t> ako se učenik bez opravdanoga razloga ne odazove pozivu razrednika ili druge ovlaštene osobe.</a:t>
            </a:r>
          </a:p>
          <a:p>
            <a:r>
              <a:rPr lang="hr-HR" b="1" dirty="0"/>
              <a:t>Mjera se može izreći i bez informiranja roditelja</a:t>
            </a:r>
            <a:r>
              <a:rPr lang="hr-HR" dirty="0"/>
              <a:t>, ako se roditelj ne odazove ni pisanom pozivu na razgovor.</a:t>
            </a:r>
          </a:p>
          <a:p>
            <a:endParaRPr lang="hr-HR" dirty="0"/>
          </a:p>
          <a:p>
            <a:r>
              <a:rPr lang="hr-HR" dirty="0"/>
              <a:t>Pedagoška mjera </a:t>
            </a:r>
            <a:r>
              <a:rPr lang="hr-HR" u="sng" dirty="0"/>
              <a:t>opomene i ukora mora se izreći najkasnije u roku od 15 dana </a:t>
            </a:r>
            <a:r>
              <a:rPr lang="hr-HR" dirty="0"/>
              <a:t>od dana saznanja za neprihvatljivo ponašanje učenika zbog kojeg se izriče.</a:t>
            </a:r>
          </a:p>
          <a:p>
            <a:r>
              <a:rPr lang="hr-HR" dirty="0"/>
              <a:t>Pedagoška mjera </a:t>
            </a:r>
            <a:r>
              <a:rPr lang="hr-HR" u="sng" dirty="0"/>
              <a:t>strogog ukora učeniku mora se izreći najkasnije u roku od 30 dana </a:t>
            </a:r>
            <a:r>
              <a:rPr lang="hr-HR" dirty="0"/>
              <a:t>od dana saznanja za neprihvatljivo ponašanje učenika zbog kojeg se izriče.</a:t>
            </a:r>
          </a:p>
          <a:p>
            <a:r>
              <a:rPr lang="hr-HR" dirty="0"/>
              <a:t>Pedagoška mjera </a:t>
            </a:r>
            <a:r>
              <a:rPr lang="hr-HR" u="sng" dirty="0"/>
              <a:t>preseljenja u drugu školu učeniku mora se izreći najkasnije u roku od 60 dana </a:t>
            </a:r>
            <a:r>
              <a:rPr lang="hr-HR" dirty="0"/>
              <a:t>od dana saznanja za neprihvatljivo ponašanje učenika zbog kojeg se izriče.</a:t>
            </a:r>
          </a:p>
        </p:txBody>
      </p:sp>
      <p:sp>
        <p:nvSpPr>
          <p:cNvPr id="5" name="Rezervirano mjesto podnožja 6"/>
          <p:cNvSpPr>
            <a:spLocks noGrp="1"/>
          </p:cNvSpPr>
          <p:nvPr>
            <p:ph type="ftr" sz="quarter" idx="11"/>
          </p:nvPr>
        </p:nvSpPr>
        <p:spPr>
          <a:xfrm rot="5400000">
            <a:off x="9854209" y="3158062"/>
            <a:ext cx="3859795" cy="304801"/>
          </a:xfrm>
        </p:spPr>
        <p:txBody>
          <a:bodyPr/>
          <a:lstStyle/>
          <a:p>
            <a:r>
              <a:rPr lang="hr-HR" sz="1400" b="1" dirty="0">
                <a:solidFill>
                  <a:schemeClr val="accent6">
                    <a:alpha val="82000"/>
                  </a:schemeClr>
                </a:solidFill>
              </a:rPr>
              <a:t>www.ucenici.info</a:t>
            </a:r>
          </a:p>
        </p:txBody>
      </p:sp>
    </p:spTree>
    <p:extLst>
      <p:ext uri="{BB962C8B-B14F-4D97-AF65-F5344CB8AC3E}">
        <p14:creationId xmlns:p14="http://schemas.microsoft.com/office/powerpoint/2010/main" val="3937649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Pregled akademskog predmeta</Template>
  <TotalTime>0</TotalTime>
  <Words>1347</Words>
  <Application>Microsoft Office PowerPoint</Application>
  <PresentationFormat>Široki zaslon</PresentationFormat>
  <Paragraphs>94</Paragraphs>
  <Slides>11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Verdana</vt:lpstr>
      <vt:lpstr>Wingdings 3</vt:lpstr>
      <vt:lpstr>Ion</vt:lpstr>
      <vt:lpstr>Pravilnik o kriterijima za izricanje pedagoških mjera</vt:lpstr>
      <vt:lpstr>Svrha pedagoške mjere</vt:lpstr>
      <vt:lpstr>Pedagoške mjere u osnovnoj školi</vt:lpstr>
      <vt:lpstr>Lakša neprihvatljiva ponašanja:</vt:lpstr>
      <vt:lpstr>Teža neprihvatljiva ponašanja:</vt:lpstr>
      <vt:lpstr>Teška neprihvatljiva ponašanja:</vt:lpstr>
      <vt:lpstr>Osobito teška neprihvatljiva ponašanja:</vt:lpstr>
      <vt:lpstr>Neopravdani izostanci</vt:lpstr>
      <vt:lpstr>Izricanje pedagoške mjere</vt:lpstr>
      <vt:lpstr>Izricanje pedagoške mjere</vt:lpstr>
      <vt:lpstr>Pitanja?</vt:lpstr>
    </vt:vector>
  </TitlesOfParts>
  <Manager/>
  <Company/>
  <LinksUpToDate>false</LinksUpToDate>
  <SharedDoc>false</SharedDoc>
  <HyperlinkBase>Pravilnik o kriterijima za izricanje pedagoških mjera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Pravilnik o kriterijima za izricanje pedagoških mjera</dc:title>
  <dc:subject>Pravilnik o kriterijima za izricanje pedagoških mjera</dc:subject>
  <dc:creator/>
  <cp:keywords>Pravilnik o kriterijima za izricanje pedagoških mjera</cp:keywords>
  <dc:description>Pravilnik o kriterijima za izricanje pedagoških mjera</dc:description>
  <cp:lastModifiedBy/>
  <cp:revision>1</cp:revision>
  <dcterms:created xsi:type="dcterms:W3CDTF">2015-09-06T13:09:54Z</dcterms:created>
  <dcterms:modified xsi:type="dcterms:W3CDTF">2017-01-13T17:02:57Z</dcterms:modified>
  <cp:category>Pravilnik o kriterijima za izricanje pedagoških mjera</cp:category>
  <cp:contentStatus>Pravilnik o kriterijima za izricanje pedagoških mjera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